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533" r:id="rId2"/>
    <p:sldId id="415" r:id="rId3"/>
    <p:sldId id="550" r:id="rId4"/>
    <p:sldId id="552" r:id="rId5"/>
    <p:sldId id="554" r:id="rId6"/>
    <p:sldId id="506" r:id="rId7"/>
    <p:sldId id="553" r:id="rId8"/>
  </p:sldIdLst>
  <p:sldSz cx="9144000" cy="5715000" type="screen16x10"/>
  <p:notesSz cx="9866313" cy="6724650"/>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51" autoAdjust="0"/>
    <p:restoredTop sz="91148" autoAdjust="0"/>
  </p:normalViewPr>
  <p:slideViewPr>
    <p:cSldViewPr>
      <p:cViewPr varScale="1">
        <p:scale>
          <a:sx n="181" d="100"/>
          <a:sy n="181" d="100"/>
        </p:scale>
        <p:origin x="184" y="81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6334" cy="33758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7651" y="0"/>
            <a:ext cx="4276334" cy="337585"/>
          </a:xfrm>
          <a:prstGeom prst="rect">
            <a:avLst/>
          </a:prstGeom>
        </p:spPr>
        <p:txBody>
          <a:bodyPr vert="horz" lIns="91440" tIns="45720" rIns="91440" bIns="45720" rtlCol="0"/>
          <a:lstStyle>
            <a:lvl1pPr algn="r">
              <a:defRPr sz="1200"/>
            </a:lvl1pPr>
          </a:lstStyle>
          <a:p>
            <a:fld id="{E71A4475-9327-7B49-B504-F49C027B7A94}" type="datetimeFigureOut">
              <a:rPr lang="en-US" smtClean="0"/>
              <a:t>4/21/17</a:t>
            </a:fld>
            <a:endParaRPr lang="en-US"/>
          </a:p>
        </p:txBody>
      </p:sp>
      <p:sp>
        <p:nvSpPr>
          <p:cNvPr id="4" name="Footer Placeholder 3"/>
          <p:cNvSpPr>
            <a:spLocks noGrp="1"/>
          </p:cNvSpPr>
          <p:nvPr>
            <p:ph type="ftr" sz="quarter" idx="2"/>
          </p:nvPr>
        </p:nvSpPr>
        <p:spPr>
          <a:xfrm>
            <a:off x="0" y="6387065"/>
            <a:ext cx="4276334" cy="33758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7651" y="6387065"/>
            <a:ext cx="4276334" cy="337585"/>
          </a:xfrm>
          <a:prstGeom prst="rect">
            <a:avLst/>
          </a:prstGeom>
        </p:spPr>
        <p:txBody>
          <a:bodyPr vert="horz" lIns="91440" tIns="45720" rIns="91440" bIns="45720" rtlCol="0" anchor="b"/>
          <a:lstStyle>
            <a:lvl1pPr algn="r">
              <a:defRPr sz="1200"/>
            </a:lvl1pPr>
          </a:lstStyle>
          <a:p>
            <a:fld id="{976F305D-3545-B14D-9EEC-E65D26889795}" type="slidenum">
              <a:rPr lang="en-US" smtClean="0"/>
              <a:t>‹#›</a:t>
            </a:fld>
            <a:endParaRPr lang="en-US"/>
          </a:p>
        </p:txBody>
      </p:sp>
    </p:spTree>
    <p:extLst>
      <p:ext uri="{BB962C8B-B14F-4D97-AF65-F5344CB8AC3E}">
        <p14:creationId xmlns:p14="http://schemas.microsoft.com/office/powerpoint/2010/main" val="850188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6334" cy="3365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587651" y="1"/>
            <a:ext cx="4276334" cy="336503"/>
          </a:xfrm>
          <a:prstGeom prst="rect">
            <a:avLst/>
          </a:prstGeom>
        </p:spPr>
        <p:txBody>
          <a:bodyPr vert="horz" lIns="91440" tIns="45720" rIns="91440" bIns="45720" rtlCol="0"/>
          <a:lstStyle>
            <a:lvl1pPr algn="r">
              <a:defRPr sz="1200"/>
            </a:lvl1pPr>
          </a:lstStyle>
          <a:p>
            <a:fld id="{7EDE2877-BD95-1343-A552-BA2868463D4E}" type="datetimeFigureOut">
              <a:rPr lang="en-US" smtClean="0"/>
              <a:pPr/>
              <a:t>4/21/17</a:t>
            </a:fld>
            <a:endParaRPr lang="en-US" dirty="0"/>
          </a:p>
        </p:txBody>
      </p:sp>
      <p:sp>
        <p:nvSpPr>
          <p:cNvPr id="4" name="Slide Image Placeholder 3"/>
          <p:cNvSpPr>
            <a:spLocks noGrp="1" noRot="1" noChangeAspect="1"/>
          </p:cNvSpPr>
          <p:nvPr>
            <p:ph type="sldImg" idx="2"/>
          </p:nvPr>
        </p:nvSpPr>
        <p:spPr>
          <a:xfrm>
            <a:off x="2916238" y="504825"/>
            <a:ext cx="4033837" cy="25209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87563" y="3194073"/>
            <a:ext cx="7891187" cy="302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87065"/>
            <a:ext cx="4276334" cy="33650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587651" y="6387065"/>
            <a:ext cx="4276334" cy="336503"/>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776195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charleyssnyder.com/Bible%20Prophecy/Image%20Listing/images/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96136" cy="43123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even Churches of Reve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414" y="2394540"/>
            <a:ext cx="5015586" cy="3347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218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3:7-13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charset="0"/>
                <a:ea typeface="Times New Roman" charset="0"/>
                <a:cs typeface="Times New Roman" charset="0"/>
              </a:rPr>
              <a:t>7 </a:t>
            </a:r>
            <a:r>
              <a:rPr lang="en-AU" sz="2800" dirty="0">
                <a:solidFill>
                  <a:schemeClr val="bg1"/>
                </a:solidFill>
                <a:latin typeface="Times New Roman" charset="0"/>
                <a:ea typeface="Times New Roman" charset="0"/>
                <a:cs typeface="Times New Roman" charset="0"/>
              </a:rPr>
              <a:t>“And to the angel of the church in Philadelphia write:  ‘The words of the holy one, the true one, who has the key of David, who opens and no one will shut, who shuts and no one opens. </a:t>
            </a:r>
            <a:endParaRPr lang="en-GB" sz="2800" dirty="0">
              <a:solidFill>
                <a:schemeClr val="bg1"/>
              </a:solidFill>
              <a:latin typeface="Times New Roman" charset="0"/>
              <a:ea typeface="Times New Roman" charset="0"/>
              <a:cs typeface="Times New Roman" charset="0"/>
            </a:endParaRPr>
          </a:p>
          <a:p>
            <a:r>
              <a:rPr lang="en-AU" sz="2800" b="1" baseline="30000" dirty="0">
                <a:solidFill>
                  <a:schemeClr val="bg1"/>
                </a:solidFill>
                <a:latin typeface="Times New Roman" charset="0"/>
                <a:ea typeface="Times New Roman" charset="0"/>
                <a:cs typeface="Times New Roman" charset="0"/>
              </a:rPr>
              <a:t>8 </a:t>
            </a:r>
            <a:r>
              <a:rPr lang="en-AU" sz="2800" dirty="0">
                <a:solidFill>
                  <a:schemeClr val="bg1"/>
                </a:solidFill>
                <a:latin typeface="Times New Roman" charset="0"/>
                <a:ea typeface="Times New Roman" charset="0"/>
                <a:cs typeface="Times New Roman" charset="0"/>
              </a:rPr>
              <a:t>“ ‘I know your works.  Behold, I have set before you an open door, which no one is able to shut.  I know that you have but little power, and yet you have kept my word and have not denied my name.  </a:t>
            </a:r>
            <a:r>
              <a:rPr lang="en-AU" sz="2800" b="1" baseline="30000" dirty="0">
                <a:solidFill>
                  <a:schemeClr val="bg1"/>
                </a:solidFill>
                <a:latin typeface="Times New Roman" charset="0"/>
                <a:ea typeface="Times New Roman" charset="0"/>
                <a:cs typeface="Times New Roman" charset="0"/>
              </a:rPr>
              <a:t>9 </a:t>
            </a:r>
            <a:r>
              <a:rPr lang="en-AU" sz="2800" dirty="0">
                <a:solidFill>
                  <a:schemeClr val="bg1"/>
                </a:solidFill>
                <a:latin typeface="Times New Roman" charset="0"/>
                <a:ea typeface="Times New Roman" charset="0"/>
                <a:cs typeface="Times New Roman" charset="0"/>
              </a:rPr>
              <a:t>Behold, I will make those of the synagogue of Satan who say that they are Jews and are not, but lie — behold, I will make them come and bow down before your feet, and they will learn that I have loved you.  </a:t>
            </a:r>
            <a:r>
              <a:rPr lang="en-AU" sz="2800" b="1" baseline="30000" dirty="0">
                <a:solidFill>
                  <a:schemeClr val="bg1"/>
                </a:solidFill>
                <a:latin typeface="Times New Roman" charset="0"/>
                <a:ea typeface="Times New Roman" charset="0"/>
                <a:cs typeface="Times New Roman" charset="0"/>
              </a:rPr>
              <a:t>10 </a:t>
            </a:r>
            <a:r>
              <a:rPr lang="en-AU" sz="2800" dirty="0">
                <a:solidFill>
                  <a:schemeClr val="bg1"/>
                </a:solidFill>
                <a:latin typeface="Times New Roman" charset="0"/>
                <a:ea typeface="Times New Roman" charset="0"/>
                <a:cs typeface="Times New Roman" charset="0"/>
              </a:rPr>
              <a:t>Because you have kept my word about patient endurance, I will keep you from the hour of trial that is coming on the whole world, to try those who dwell on the earth.</a:t>
            </a:r>
            <a:r>
              <a:rPr lang="en-GB" sz="2800" dirty="0">
                <a:solidFill>
                  <a:schemeClr val="bg1"/>
                </a:solidFill>
                <a:latin typeface="Times New Roman" charset="0"/>
                <a:ea typeface="Times New Roman" charset="0"/>
                <a:cs typeface="Times New Roman" charset="0"/>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59511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Times New Roman" charset="0"/>
                <a:ea typeface="Arial" charset="0"/>
              </a:rPr>
              <a:t>11 </a:t>
            </a:r>
            <a:r>
              <a:rPr lang="en-AU" sz="3200" dirty="0">
                <a:solidFill>
                  <a:schemeClr val="bg1"/>
                </a:solidFill>
                <a:latin typeface="Times New Roman" charset="0"/>
                <a:ea typeface="Arial" charset="0"/>
              </a:rPr>
              <a:t>I am coming soon.  Hold fast what you have, so that no one may seize your crown.  </a:t>
            </a:r>
            <a:r>
              <a:rPr lang="en-AU" sz="3200" b="1" baseline="30000" dirty="0">
                <a:solidFill>
                  <a:schemeClr val="bg1"/>
                </a:solidFill>
                <a:latin typeface="Times New Roman" charset="0"/>
                <a:ea typeface="Arial" charset="0"/>
              </a:rPr>
              <a:t>12 </a:t>
            </a:r>
            <a:r>
              <a:rPr lang="en-AU" sz="3200" dirty="0">
                <a:solidFill>
                  <a:schemeClr val="bg1"/>
                </a:solidFill>
                <a:latin typeface="Times New Roman" charset="0"/>
                <a:ea typeface="Arial" charset="0"/>
              </a:rPr>
              <a:t>The one who conquers, I will make him a pillar in the temple of my God.  Never shall he go out of it, and I will write on him the name of my God, and the name of the city of my God, the new Jerusalem, which comes down from my God out of heaven, and my own new name.  </a:t>
            </a:r>
            <a:r>
              <a:rPr lang="en-AU" sz="3200" b="1" baseline="30000" dirty="0">
                <a:solidFill>
                  <a:schemeClr val="bg1"/>
                </a:solidFill>
                <a:latin typeface="Times New Roman" charset="0"/>
                <a:ea typeface="Arial" charset="0"/>
              </a:rPr>
              <a:t>13 </a:t>
            </a:r>
            <a:r>
              <a:rPr lang="en-AU" sz="3200" dirty="0">
                <a:solidFill>
                  <a:schemeClr val="bg1"/>
                </a:solidFill>
                <a:latin typeface="Times New Roman" charset="0"/>
                <a:ea typeface="Arial" charset="0"/>
              </a:rPr>
              <a:t>He who has an ear, let him hear what the Spirit says to the churches.’</a:t>
            </a:r>
            <a:r>
              <a:rPr lang="en-GB"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46699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charleyssnyder.com/Bible%20Prophecy/Image%20Listing/images/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96136" cy="43123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even Churches of Reve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414" y="2394540"/>
            <a:ext cx="5015586" cy="3347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1037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666" y="0"/>
            <a:ext cx="9148666" cy="707886"/>
          </a:xfrm>
          <a:prstGeom prst="rect">
            <a:avLst/>
          </a:prstGeom>
          <a:noFill/>
        </p:spPr>
        <p:txBody>
          <a:bodyPr wrap="square" rtlCol="0">
            <a:spAutoFit/>
          </a:bodyPr>
          <a:lstStyle/>
          <a:p>
            <a:pPr marL="2982913" indent="-2976563"/>
            <a:r>
              <a:rPr lang="en-US" sz="2000" dirty="0" smtClean="0">
                <a:solidFill>
                  <a:srgbClr val="FFFF00"/>
                </a:solidFill>
                <a:latin typeface="Times New Roman" charset="0"/>
                <a:ea typeface="Times New Roman" charset="0"/>
                <a:cs typeface="Times New Roman" charset="0"/>
              </a:rPr>
              <a:t>The </a:t>
            </a:r>
            <a:r>
              <a:rPr lang="en-US" sz="2000" dirty="0" smtClean="0">
                <a:solidFill>
                  <a:srgbClr val="FFFF00"/>
                </a:solidFill>
                <a:latin typeface="Times New Roman" charset="0"/>
                <a:ea typeface="Times New Roman" charset="0"/>
                <a:cs typeface="Times New Roman" charset="0"/>
              </a:rPr>
              <a:t>policy of the Jewish Synagogue:  </a:t>
            </a:r>
            <a:r>
              <a:rPr lang="en-US" sz="2000" baseline="30000" dirty="0" smtClean="0">
                <a:solidFill>
                  <a:srgbClr val="FFFF00"/>
                </a:solidFill>
                <a:latin typeface="Times New Roman" charset="0"/>
                <a:ea typeface="Times New Roman" charset="0"/>
                <a:cs typeface="Times New Roman" charset="0"/>
              </a:rPr>
              <a:t>John 9:22....  </a:t>
            </a:r>
            <a:r>
              <a:rPr lang="en-US" sz="2000" dirty="0" smtClean="0">
                <a:solidFill>
                  <a:srgbClr val="FFFF00"/>
                </a:solidFill>
                <a:latin typeface="Comic Sans MS" charset="0"/>
                <a:ea typeface="Comic Sans MS" charset="0"/>
                <a:cs typeface="Comic Sans MS" charset="0"/>
              </a:rPr>
              <a:t>if anyone should confess Jesus to be Christ, he was to be put out of the synagogue</a:t>
            </a:r>
            <a:r>
              <a:rPr lang="en-US" sz="2000" dirty="0" smtClean="0">
                <a:solidFill>
                  <a:srgbClr val="FFFF00"/>
                </a:solidFill>
                <a:latin typeface="Times New Roman" charset="0"/>
                <a:ea typeface="Times New Roman" charset="0"/>
                <a:cs typeface="Times New Roman" charset="0"/>
              </a:rPr>
              <a:t>.</a:t>
            </a:r>
            <a:endParaRPr lang="en-US" sz="2000" dirty="0" smtClean="0">
              <a:solidFill>
                <a:srgbClr val="FFFF00"/>
              </a:solidFill>
              <a:latin typeface="Times New Roman" charset="0"/>
              <a:ea typeface="Times New Roman" charset="0"/>
              <a:cs typeface="Times New Roman" charset="0"/>
            </a:endParaRPr>
          </a:p>
        </p:txBody>
      </p:sp>
      <p:sp>
        <p:nvSpPr>
          <p:cNvPr id="8" name="TextBox 7"/>
          <p:cNvSpPr txBox="1"/>
          <p:nvPr/>
        </p:nvSpPr>
        <p:spPr>
          <a:xfrm>
            <a:off x="-4666" y="584930"/>
            <a:ext cx="9148666" cy="1938992"/>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Excluded for confessing Jesus to be The Christ!!!</a:t>
            </a:r>
          </a:p>
          <a:p>
            <a:pPr marL="342900" indent="-342900">
              <a:buFont typeface="Arial" charset="0"/>
              <a:buChar char="•"/>
            </a:pPr>
            <a:r>
              <a:rPr lang="en-US" sz="2000" spc="120" dirty="0" smtClean="0">
                <a:solidFill>
                  <a:schemeClr val="bg1"/>
                </a:solidFill>
                <a:latin typeface="Times New Roman"/>
                <a:cs typeface="Times New Roman"/>
              </a:rPr>
              <a:t>Any person or religion that doesn’t accept that Jesus is the Christ, are not children of God, but of the devil</a:t>
            </a:r>
          </a:p>
          <a:p>
            <a:pPr marL="342900" indent="-342900">
              <a:buFont typeface="Arial" charset="0"/>
              <a:buChar char="•"/>
            </a:pPr>
            <a:r>
              <a:rPr lang="en-US" sz="2000" spc="120" dirty="0" smtClean="0">
                <a:solidFill>
                  <a:schemeClr val="bg1"/>
                </a:solidFill>
                <a:latin typeface="Times New Roman"/>
                <a:cs typeface="Times New Roman"/>
              </a:rPr>
              <a:t>The synagogue claimed to be the ‘connect’ between their forefathers and the future messiah.  But they rejected Jesus the Messiah</a:t>
            </a:r>
          </a:p>
          <a:p>
            <a:pPr marL="342900" indent="-342900">
              <a:buFont typeface="Arial" charset="0"/>
              <a:buChar char="•"/>
            </a:pPr>
            <a:r>
              <a:rPr lang="en-US" sz="2000" spc="120" dirty="0" smtClean="0">
                <a:solidFill>
                  <a:schemeClr val="bg1"/>
                </a:solidFill>
                <a:latin typeface="Times New Roman"/>
                <a:cs typeface="Times New Roman"/>
              </a:rPr>
              <a:t>Jesus opens the door to glory to those who do confess His Name</a:t>
            </a:r>
            <a:endParaRPr lang="en-US" sz="2000" spc="120" dirty="0" smtClean="0">
              <a:solidFill>
                <a:schemeClr val="bg1"/>
              </a:solidFill>
              <a:latin typeface="Times New Roman"/>
              <a:cs typeface="Times New Roman"/>
            </a:endParaRPr>
          </a:p>
        </p:txBody>
      </p:sp>
      <p:sp>
        <p:nvSpPr>
          <p:cNvPr id="14" name="TextBox 13"/>
          <p:cNvSpPr txBox="1"/>
          <p:nvPr/>
        </p:nvSpPr>
        <p:spPr>
          <a:xfrm>
            <a:off x="0" y="2894388"/>
            <a:ext cx="8844666"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Comic Sans MS" charset="0"/>
                <a:ea typeface="Comic Sans MS" charset="0"/>
                <a:cs typeface="Comic Sans MS" charset="0"/>
              </a:rPr>
              <a:t>I know you have but little power</a:t>
            </a:r>
            <a:endParaRPr lang="en-US" sz="2000" spc="120" dirty="0">
              <a:solidFill>
                <a:schemeClr val="bg1"/>
              </a:solidFill>
              <a:latin typeface="Times New Roman"/>
              <a:cs typeface="Times New Roman"/>
            </a:endParaRPr>
          </a:p>
        </p:txBody>
      </p:sp>
      <p:sp>
        <p:nvSpPr>
          <p:cNvPr id="16" name="TextBox 15"/>
          <p:cNvSpPr txBox="1"/>
          <p:nvPr/>
        </p:nvSpPr>
        <p:spPr>
          <a:xfrm>
            <a:off x="3794351" y="3225417"/>
            <a:ext cx="5499316" cy="400110"/>
          </a:xfrm>
          <a:prstGeom prst="rect">
            <a:avLst/>
          </a:prstGeom>
          <a:noFill/>
        </p:spPr>
        <p:txBody>
          <a:bodyPr wrap="square" rtlCol="0">
            <a:spAutoFit/>
          </a:bodyPr>
          <a:lstStyle/>
          <a:p>
            <a:pPr marL="342900" indent="-342900">
              <a:buFont typeface="Arial" charset="0"/>
              <a:buChar char="•"/>
            </a:pPr>
            <a:r>
              <a:rPr lang="en-US" sz="2000" spc="120" smtClean="0">
                <a:solidFill>
                  <a:schemeClr val="bg1"/>
                </a:solidFill>
                <a:latin typeface="Times New Roman"/>
                <a:cs typeface="Times New Roman"/>
              </a:rPr>
              <a:t>No matter how much rejection / suffering</a:t>
            </a:r>
            <a:endParaRPr lang="en-US" sz="2000" spc="120" dirty="0" smtClean="0">
              <a:solidFill>
                <a:schemeClr val="bg1"/>
              </a:solidFill>
              <a:latin typeface="Times New Roman"/>
              <a:cs typeface="Times New Roman"/>
            </a:endParaRPr>
          </a:p>
        </p:txBody>
      </p:sp>
      <p:sp>
        <p:nvSpPr>
          <p:cNvPr id="18" name="TextBox 17"/>
          <p:cNvSpPr txBox="1"/>
          <p:nvPr/>
        </p:nvSpPr>
        <p:spPr>
          <a:xfrm>
            <a:off x="51959" y="4654805"/>
            <a:ext cx="9035415" cy="707886"/>
          </a:xfrm>
          <a:prstGeom prst="rect">
            <a:avLst/>
          </a:prstGeom>
          <a:noFill/>
          <a:ln w="15875">
            <a:solidFill>
              <a:srgbClr val="FFFF00"/>
            </a:solidFill>
          </a:ln>
        </p:spPr>
        <p:txBody>
          <a:bodyPr wrap="square" rtlCol="0">
            <a:spAutoFit/>
          </a:bodyPr>
          <a:lstStyle/>
          <a:p>
            <a:r>
              <a:rPr lang="en-US" sz="2000" spc="120" dirty="0" smtClean="0">
                <a:solidFill>
                  <a:srgbClr val="FFFF00"/>
                </a:solidFill>
                <a:latin typeface="Times New Roman"/>
                <a:cs typeface="Times New Roman"/>
              </a:rPr>
              <a:t>Will we only proclaim Christ from a position of strength / influence / when the world looks up to us?  Or will we proclaim Christ from our weakness?</a:t>
            </a:r>
            <a:endParaRPr lang="en-US" sz="2000" spc="120" dirty="0" smtClean="0">
              <a:solidFill>
                <a:srgbClr val="FFFF00"/>
              </a:solidFill>
              <a:latin typeface="Times New Roman"/>
              <a:cs typeface="Times New Roman"/>
            </a:endParaRPr>
          </a:p>
        </p:txBody>
      </p:sp>
      <p:sp>
        <p:nvSpPr>
          <p:cNvPr id="11" name="TextBox 10"/>
          <p:cNvSpPr txBox="1"/>
          <p:nvPr/>
        </p:nvSpPr>
        <p:spPr>
          <a:xfrm>
            <a:off x="0" y="2518817"/>
            <a:ext cx="9148666" cy="400110"/>
          </a:xfrm>
          <a:prstGeom prst="rect">
            <a:avLst/>
          </a:prstGeom>
          <a:noFill/>
        </p:spPr>
        <p:txBody>
          <a:bodyPr wrap="square" rtlCol="0">
            <a:spAutoFit/>
          </a:bodyPr>
          <a:lstStyle/>
          <a:p>
            <a:pPr marL="2982913" indent="-2976563"/>
            <a:r>
              <a:rPr lang="en-US" sz="2000" dirty="0" smtClean="0">
                <a:solidFill>
                  <a:srgbClr val="FFFF00"/>
                </a:solidFill>
                <a:latin typeface="Times New Roman" charset="0"/>
                <a:ea typeface="Times New Roman" charset="0"/>
                <a:cs typeface="Times New Roman" charset="0"/>
              </a:rPr>
              <a:t>Jesus didn’t have anything bad to say about this church.</a:t>
            </a:r>
            <a:endParaRPr lang="en-US" sz="200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4666" y="3217540"/>
            <a:ext cx="4144618" cy="400110"/>
          </a:xfrm>
          <a:prstGeom prst="rect">
            <a:avLst/>
          </a:prstGeom>
          <a:noFill/>
        </p:spPr>
        <p:txBody>
          <a:bodyPr wrap="square" rtlCol="0">
            <a:spAutoFit/>
          </a:bodyPr>
          <a:lstStyle/>
          <a:p>
            <a:pPr marL="2982913" indent="-2976563"/>
            <a:r>
              <a:rPr lang="en-US" sz="2000" dirty="0" smtClean="0">
                <a:solidFill>
                  <a:srgbClr val="FFFF00"/>
                </a:solidFill>
                <a:latin typeface="Times New Roman" charset="0"/>
                <a:ea typeface="Times New Roman" charset="0"/>
                <a:cs typeface="Times New Roman" charset="0"/>
              </a:rPr>
              <a:t>Commended for </a:t>
            </a:r>
            <a:r>
              <a:rPr lang="en-US" sz="2000" u="sng" dirty="0" smtClean="0">
                <a:solidFill>
                  <a:srgbClr val="FFFF00"/>
                </a:solidFill>
                <a:latin typeface="Times New Roman" charset="0"/>
                <a:ea typeface="Times New Roman" charset="0"/>
                <a:cs typeface="Times New Roman" charset="0"/>
              </a:rPr>
              <a:t>patient endurance</a:t>
            </a:r>
            <a:endParaRPr lang="en-US" sz="2000" u="sng"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4666" y="3718394"/>
            <a:ext cx="4936706" cy="400110"/>
          </a:xfrm>
          <a:prstGeom prst="rect">
            <a:avLst/>
          </a:prstGeom>
          <a:noFill/>
        </p:spPr>
        <p:txBody>
          <a:bodyPr wrap="square" rtlCol="0">
            <a:spAutoFit/>
          </a:bodyPr>
          <a:lstStyle/>
          <a:p>
            <a:pPr marL="2982913" indent="-2976563"/>
            <a:r>
              <a:rPr lang="en-US" sz="2000" dirty="0" smtClean="0">
                <a:solidFill>
                  <a:srgbClr val="FFFF00"/>
                </a:solidFill>
                <a:latin typeface="Times New Roman" charset="0"/>
                <a:ea typeface="Times New Roman" charset="0"/>
                <a:cs typeface="Times New Roman" charset="0"/>
              </a:rPr>
              <a:t>Commended for </a:t>
            </a:r>
            <a:r>
              <a:rPr lang="en-US" sz="2000" u="sng" dirty="0" smtClean="0">
                <a:solidFill>
                  <a:srgbClr val="FFFF00"/>
                </a:solidFill>
                <a:latin typeface="Times New Roman" charset="0"/>
                <a:ea typeface="Times New Roman" charset="0"/>
                <a:cs typeface="Times New Roman" charset="0"/>
              </a:rPr>
              <a:t>not denying Jesus’ Name</a:t>
            </a:r>
            <a:r>
              <a:rPr lang="en-US" sz="2000" dirty="0" smtClean="0">
                <a:solidFill>
                  <a:srgbClr val="FFFF00"/>
                </a:solidFill>
                <a:latin typeface="Times New Roman" charset="0"/>
                <a:ea typeface="Times New Roman" charset="0"/>
                <a:cs typeface="Times New Roman" charset="0"/>
              </a:rPr>
              <a:t> </a:t>
            </a:r>
            <a:endParaRPr lang="en-US" sz="2000" dirty="0" smtClean="0">
              <a:solidFill>
                <a:srgbClr val="FFFF00"/>
              </a:solidFill>
              <a:latin typeface="Times New Roman" charset="0"/>
              <a:ea typeface="Times New Roman" charset="0"/>
              <a:cs typeface="Times New Roman" charset="0"/>
            </a:endParaRPr>
          </a:p>
        </p:txBody>
      </p:sp>
      <p:sp>
        <p:nvSpPr>
          <p:cNvPr id="17" name="TextBox 16"/>
          <p:cNvSpPr txBox="1"/>
          <p:nvPr/>
        </p:nvSpPr>
        <p:spPr>
          <a:xfrm>
            <a:off x="0" y="4009628"/>
            <a:ext cx="9108504" cy="707886"/>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They openly shared the Gospel in the community around them, no matter how much they were shut out because of it</a:t>
            </a:r>
            <a:endParaRPr lang="en-US" sz="20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build="p"/>
      <p:bldP spid="14" grpId="0" build="p"/>
      <p:bldP spid="16" grpId="0" uiExpand="1" build="p"/>
      <p:bldP spid="18" grpId="0" uiExpand="1" animBg="1"/>
      <p:bldP spid="11" grpId="0"/>
      <p:bldP spid="12" grpId="0"/>
      <p:bldP spid="13" grpId="0"/>
      <p:bldP spid="1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666" y="0"/>
            <a:ext cx="9148666" cy="707886"/>
          </a:xfrm>
          <a:prstGeom prst="rect">
            <a:avLst/>
          </a:prstGeom>
          <a:noFill/>
        </p:spPr>
        <p:txBody>
          <a:bodyPr wrap="square" rtlCol="0">
            <a:spAutoFit/>
          </a:bodyPr>
          <a:lstStyle/>
          <a:p>
            <a:pPr marL="2982913" indent="-2976563"/>
            <a:r>
              <a:rPr lang="en-US" sz="2000" dirty="0" smtClean="0">
                <a:solidFill>
                  <a:srgbClr val="FFFF00"/>
                </a:solidFill>
                <a:latin typeface="Times New Roman" charset="0"/>
                <a:ea typeface="Times New Roman" charset="0"/>
                <a:cs typeface="Times New Roman" charset="0"/>
              </a:rPr>
              <a:t>The </a:t>
            </a:r>
            <a:r>
              <a:rPr lang="en-US" sz="2000" dirty="0" smtClean="0">
                <a:solidFill>
                  <a:srgbClr val="FFFF00"/>
                </a:solidFill>
                <a:latin typeface="Times New Roman" charset="0"/>
                <a:ea typeface="Times New Roman" charset="0"/>
                <a:cs typeface="Times New Roman" charset="0"/>
              </a:rPr>
              <a:t>policy of the Jewish Synagogue:  </a:t>
            </a:r>
            <a:r>
              <a:rPr lang="en-US" sz="2000" baseline="30000" dirty="0" smtClean="0">
                <a:solidFill>
                  <a:srgbClr val="FFFF00"/>
                </a:solidFill>
                <a:latin typeface="Times New Roman" charset="0"/>
                <a:ea typeface="Times New Roman" charset="0"/>
                <a:cs typeface="Times New Roman" charset="0"/>
              </a:rPr>
              <a:t>John 9:22....  </a:t>
            </a:r>
            <a:r>
              <a:rPr lang="en-US" sz="2000" dirty="0" smtClean="0">
                <a:solidFill>
                  <a:srgbClr val="FFFF00"/>
                </a:solidFill>
                <a:latin typeface="Comic Sans MS" charset="0"/>
                <a:ea typeface="Comic Sans MS" charset="0"/>
                <a:cs typeface="Comic Sans MS" charset="0"/>
              </a:rPr>
              <a:t>if anyone should confess Jesus to be Christ, he was to be put out of the synagogue</a:t>
            </a:r>
            <a:r>
              <a:rPr lang="en-US" sz="2000" dirty="0" smtClean="0">
                <a:solidFill>
                  <a:srgbClr val="FFFF00"/>
                </a:solidFill>
                <a:latin typeface="Times New Roman" charset="0"/>
                <a:ea typeface="Times New Roman" charset="0"/>
                <a:cs typeface="Times New Roman" charset="0"/>
              </a:rPr>
              <a:t>.</a:t>
            </a:r>
            <a:endParaRPr lang="en-US" sz="20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0" y="1216847"/>
            <a:ext cx="8844666"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Comic Sans MS" charset="0"/>
                <a:ea typeface="Comic Sans MS" charset="0"/>
                <a:cs typeface="Comic Sans MS" charset="0"/>
              </a:rPr>
              <a:t>I know you have but little power</a:t>
            </a:r>
            <a:endParaRPr lang="en-US" sz="2000" spc="120" dirty="0">
              <a:solidFill>
                <a:schemeClr val="bg1"/>
              </a:solidFill>
              <a:latin typeface="Times New Roman"/>
              <a:cs typeface="Times New Roman"/>
            </a:endParaRPr>
          </a:p>
        </p:txBody>
      </p:sp>
      <p:sp>
        <p:nvSpPr>
          <p:cNvPr id="16" name="TextBox 15"/>
          <p:cNvSpPr txBox="1"/>
          <p:nvPr/>
        </p:nvSpPr>
        <p:spPr>
          <a:xfrm>
            <a:off x="3794351" y="1547876"/>
            <a:ext cx="5499316" cy="400110"/>
          </a:xfrm>
          <a:prstGeom prst="rect">
            <a:avLst/>
          </a:prstGeom>
          <a:noFill/>
        </p:spPr>
        <p:txBody>
          <a:bodyPr wrap="square" rtlCol="0">
            <a:spAutoFit/>
          </a:bodyPr>
          <a:lstStyle/>
          <a:p>
            <a:pPr marL="342900" indent="-342900">
              <a:buFont typeface="Arial" charset="0"/>
              <a:buChar char="•"/>
            </a:pPr>
            <a:r>
              <a:rPr lang="en-US" sz="2000" spc="120" smtClean="0">
                <a:solidFill>
                  <a:schemeClr val="bg1"/>
                </a:solidFill>
                <a:latin typeface="Times New Roman"/>
                <a:cs typeface="Times New Roman"/>
              </a:rPr>
              <a:t>No matter how much rejection / suffering</a:t>
            </a:r>
            <a:endParaRPr lang="en-US" sz="2000" spc="120" dirty="0" smtClean="0">
              <a:solidFill>
                <a:schemeClr val="bg1"/>
              </a:solidFill>
              <a:latin typeface="Times New Roman"/>
              <a:cs typeface="Times New Roman"/>
            </a:endParaRPr>
          </a:p>
        </p:txBody>
      </p:sp>
      <p:sp>
        <p:nvSpPr>
          <p:cNvPr id="18" name="TextBox 17"/>
          <p:cNvSpPr txBox="1"/>
          <p:nvPr/>
        </p:nvSpPr>
        <p:spPr>
          <a:xfrm>
            <a:off x="51959" y="2977264"/>
            <a:ext cx="9035415" cy="707886"/>
          </a:xfrm>
          <a:prstGeom prst="rect">
            <a:avLst/>
          </a:prstGeom>
          <a:noFill/>
          <a:ln w="15875">
            <a:solidFill>
              <a:srgbClr val="FFFF00"/>
            </a:solidFill>
          </a:ln>
        </p:spPr>
        <p:txBody>
          <a:bodyPr wrap="square" rtlCol="0">
            <a:spAutoFit/>
          </a:bodyPr>
          <a:lstStyle/>
          <a:p>
            <a:r>
              <a:rPr lang="en-US" sz="2000" spc="120" dirty="0" smtClean="0">
                <a:solidFill>
                  <a:srgbClr val="FFFF00"/>
                </a:solidFill>
                <a:latin typeface="Times New Roman"/>
                <a:cs typeface="Times New Roman"/>
              </a:rPr>
              <a:t>Will we only proclaim Christ from a position of strength / influence / when the world looks up to us?  Or will we proclaim Christ from our weakness?</a:t>
            </a:r>
            <a:endParaRPr lang="en-US" sz="2000" spc="120" dirty="0" smtClean="0">
              <a:solidFill>
                <a:srgbClr val="FFFF00"/>
              </a:solidFill>
              <a:latin typeface="Times New Roman"/>
              <a:cs typeface="Times New Roman"/>
            </a:endParaRPr>
          </a:p>
        </p:txBody>
      </p:sp>
      <p:sp>
        <p:nvSpPr>
          <p:cNvPr id="11" name="TextBox 10"/>
          <p:cNvSpPr txBox="1"/>
          <p:nvPr/>
        </p:nvSpPr>
        <p:spPr>
          <a:xfrm>
            <a:off x="0" y="841276"/>
            <a:ext cx="9148666" cy="400110"/>
          </a:xfrm>
          <a:prstGeom prst="rect">
            <a:avLst/>
          </a:prstGeom>
          <a:noFill/>
        </p:spPr>
        <p:txBody>
          <a:bodyPr wrap="square" rtlCol="0">
            <a:spAutoFit/>
          </a:bodyPr>
          <a:lstStyle/>
          <a:p>
            <a:pPr marL="2982913" indent="-2976563"/>
            <a:r>
              <a:rPr lang="en-US" sz="2000" dirty="0" smtClean="0">
                <a:solidFill>
                  <a:srgbClr val="FFFF00"/>
                </a:solidFill>
                <a:latin typeface="Times New Roman" charset="0"/>
                <a:ea typeface="Times New Roman" charset="0"/>
                <a:cs typeface="Times New Roman" charset="0"/>
              </a:rPr>
              <a:t>Jesus didn’t have anything bad to say about this church.</a:t>
            </a:r>
            <a:endParaRPr lang="en-US" sz="200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4666" y="1539999"/>
            <a:ext cx="4144618" cy="400110"/>
          </a:xfrm>
          <a:prstGeom prst="rect">
            <a:avLst/>
          </a:prstGeom>
          <a:noFill/>
        </p:spPr>
        <p:txBody>
          <a:bodyPr wrap="square" rtlCol="0">
            <a:spAutoFit/>
          </a:bodyPr>
          <a:lstStyle/>
          <a:p>
            <a:pPr marL="2982913" indent="-2976563"/>
            <a:r>
              <a:rPr lang="en-US" sz="2000" dirty="0" smtClean="0">
                <a:solidFill>
                  <a:srgbClr val="FFFF00"/>
                </a:solidFill>
                <a:latin typeface="Times New Roman" charset="0"/>
                <a:ea typeface="Times New Roman" charset="0"/>
                <a:cs typeface="Times New Roman" charset="0"/>
              </a:rPr>
              <a:t>Commended for </a:t>
            </a:r>
            <a:r>
              <a:rPr lang="en-US" sz="2000" u="sng" dirty="0" smtClean="0">
                <a:solidFill>
                  <a:srgbClr val="FFFF00"/>
                </a:solidFill>
                <a:latin typeface="Times New Roman" charset="0"/>
                <a:ea typeface="Times New Roman" charset="0"/>
                <a:cs typeface="Times New Roman" charset="0"/>
              </a:rPr>
              <a:t>patient endurance</a:t>
            </a:r>
            <a:endParaRPr lang="en-US" sz="2000" u="sng"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4666" y="2040853"/>
            <a:ext cx="4936706" cy="400110"/>
          </a:xfrm>
          <a:prstGeom prst="rect">
            <a:avLst/>
          </a:prstGeom>
          <a:noFill/>
        </p:spPr>
        <p:txBody>
          <a:bodyPr wrap="square" rtlCol="0">
            <a:spAutoFit/>
          </a:bodyPr>
          <a:lstStyle/>
          <a:p>
            <a:pPr marL="2982913" indent="-2976563"/>
            <a:r>
              <a:rPr lang="en-US" sz="2000" dirty="0" smtClean="0">
                <a:solidFill>
                  <a:srgbClr val="FFFF00"/>
                </a:solidFill>
                <a:latin typeface="Times New Roman" charset="0"/>
                <a:ea typeface="Times New Roman" charset="0"/>
                <a:cs typeface="Times New Roman" charset="0"/>
              </a:rPr>
              <a:t>Commended for </a:t>
            </a:r>
            <a:r>
              <a:rPr lang="en-US" sz="2000" u="sng" dirty="0" smtClean="0">
                <a:solidFill>
                  <a:srgbClr val="FFFF00"/>
                </a:solidFill>
                <a:latin typeface="Times New Roman" charset="0"/>
                <a:ea typeface="Times New Roman" charset="0"/>
                <a:cs typeface="Times New Roman" charset="0"/>
              </a:rPr>
              <a:t>not denying Jesus’ Name</a:t>
            </a:r>
            <a:r>
              <a:rPr lang="en-US" sz="2000" dirty="0" smtClean="0">
                <a:solidFill>
                  <a:srgbClr val="FFFF00"/>
                </a:solidFill>
                <a:latin typeface="Times New Roman" charset="0"/>
                <a:ea typeface="Times New Roman" charset="0"/>
                <a:cs typeface="Times New Roman" charset="0"/>
              </a:rPr>
              <a:t> </a:t>
            </a:r>
            <a:endParaRPr lang="en-US" sz="2000" dirty="0" smtClean="0">
              <a:solidFill>
                <a:srgbClr val="FFFF00"/>
              </a:solidFill>
              <a:latin typeface="Times New Roman" charset="0"/>
              <a:ea typeface="Times New Roman" charset="0"/>
              <a:cs typeface="Times New Roman" charset="0"/>
            </a:endParaRPr>
          </a:p>
        </p:txBody>
      </p:sp>
      <p:sp>
        <p:nvSpPr>
          <p:cNvPr id="17" name="TextBox 16"/>
          <p:cNvSpPr txBox="1"/>
          <p:nvPr/>
        </p:nvSpPr>
        <p:spPr>
          <a:xfrm>
            <a:off x="0" y="2332087"/>
            <a:ext cx="9108504" cy="707886"/>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They openly shared the Gospel in the community around them, no matter how much they were shut out because of it</a:t>
            </a:r>
            <a:endParaRPr lang="en-US" sz="2000" spc="120" dirty="0" smtClean="0">
              <a:solidFill>
                <a:schemeClr val="bg1"/>
              </a:solidFill>
              <a:latin typeface="Times New Roman"/>
              <a:cs typeface="Times New Roman"/>
            </a:endParaRPr>
          </a:p>
        </p:txBody>
      </p:sp>
      <p:sp>
        <p:nvSpPr>
          <p:cNvPr id="15" name="TextBox 14"/>
          <p:cNvSpPr txBox="1"/>
          <p:nvPr/>
        </p:nvSpPr>
        <p:spPr>
          <a:xfrm>
            <a:off x="755576" y="3721596"/>
            <a:ext cx="7416824" cy="707886"/>
          </a:xfrm>
          <a:prstGeom prst="rect">
            <a:avLst/>
          </a:prstGeom>
          <a:noFill/>
          <a:ln w="15875">
            <a:solidFill>
              <a:schemeClr val="bg1"/>
            </a:solidFill>
          </a:ln>
        </p:spPr>
        <p:txBody>
          <a:bodyPr wrap="square" rtlCol="0">
            <a:spAutoFit/>
          </a:bodyPr>
          <a:lstStyle/>
          <a:p>
            <a:r>
              <a:rPr lang="en-US" sz="2000" spc="120" dirty="0" smtClean="0">
                <a:solidFill>
                  <a:schemeClr val="bg1"/>
                </a:solidFill>
                <a:latin typeface="Times New Roman"/>
                <a:cs typeface="Times New Roman"/>
              </a:rPr>
              <a:t>To follow the path that opens the doors of heaven, will very often mean, that the </a:t>
            </a:r>
            <a:r>
              <a:rPr lang="en-US" sz="2000" spc="120" smtClean="0">
                <a:solidFill>
                  <a:schemeClr val="bg1"/>
                </a:solidFill>
                <a:latin typeface="Times New Roman"/>
                <a:cs typeface="Times New Roman"/>
              </a:rPr>
              <a:t>doors of </a:t>
            </a:r>
            <a:r>
              <a:rPr lang="en-US" sz="2000" spc="120" dirty="0" smtClean="0">
                <a:solidFill>
                  <a:schemeClr val="bg1"/>
                </a:solidFill>
                <a:latin typeface="Times New Roman"/>
                <a:cs typeface="Times New Roman"/>
              </a:rPr>
              <a:t>the world will slam in </a:t>
            </a:r>
            <a:r>
              <a:rPr lang="en-US" sz="2000" spc="120" smtClean="0">
                <a:solidFill>
                  <a:schemeClr val="bg1"/>
                </a:solidFill>
                <a:latin typeface="Times New Roman"/>
                <a:cs typeface="Times New Roman"/>
              </a:rPr>
              <a:t>our face</a:t>
            </a:r>
            <a:endParaRPr lang="en-US" sz="2000" spc="120" dirty="0" smtClean="0">
              <a:solidFill>
                <a:schemeClr val="bg1"/>
              </a:solidFill>
              <a:latin typeface="Times New Roman"/>
              <a:cs typeface="Times New Roman"/>
            </a:endParaRPr>
          </a:p>
        </p:txBody>
      </p:sp>
      <p:sp>
        <p:nvSpPr>
          <p:cNvPr id="19" name="TextBox 18"/>
          <p:cNvSpPr txBox="1"/>
          <p:nvPr/>
        </p:nvSpPr>
        <p:spPr>
          <a:xfrm>
            <a:off x="-21130" y="4513684"/>
            <a:ext cx="9108504" cy="1015663"/>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A pillar in the temple of God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Permanently joined to God in His Glory</a:t>
            </a:r>
          </a:p>
          <a:p>
            <a:pPr marL="342900" indent="-342900">
              <a:buFont typeface="Arial" charset="0"/>
              <a:buChar char="•"/>
            </a:pPr>
            <a:r>
              <a:rPr lang="en-US" sz="2000" spc="120" dirty="0" smtClean="0">
                <a:solidFill>
                  <a:schemeClr val="bg1"/>
                </a:solidFill>
                <a:latin typeface="Times New Roman"/>
                <a:cs typeface="Times New Roman"/>
              </a:rPr>
              <a:t>A healthy church is full of pillars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full of people who always witness for Christ;  patiently endure;  trust in Jesus</a:t>
            </a:r>
            <a:endParaRPr lang="en-US" sz="20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43512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45376</TotalTime>
  <Words>375</Words>
  <Application>Microsoft Macintosh PowerPoint</Application>
  <PresentationFormat>On-screen Show (16:10)</PresentationFormat>
  <Paragraphs>31</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576</cp:revision>
  <cp:lastPrinted>2017-04-21T05:45:32Z</cp:lastPrinted>
  <dcterms:created xsi:type="dcterms:W3CDTF">2016-11-04T06:28:01Z</dcterms:created>
  <dcterms:modified xsi:type="dcterms:W3CDTF">2017-04-21T05:54:59Z</dcterms:modified>
</cp:coreProperties>
</file>